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503" r:id="rId3"/>
    <p:sldId id="504" r:id="rId4"/>
    <p:sldId id="505" r:id="rId5"/>
    <p:sldId id="506" r:id="rId6"/>
    <p:sldId id="475" r:id="rId7"/>
    <p:sldId id="502" r:id="rId8"/>
    <p:sldId id="495" r:id="rId9"/>
    <p:sldId id="498" r:id="rId10"/>
    <p:sldId id="499" r:id="rId11"/>
    <p:sldId id="500" r:id="rId12"/>
    <p:sldId id="501" r:id="rId13"/>
    <p:sldId id="473" r:id="rId14"/>
    <p:sldId id="476" r:id="rId15"/>
    <p:sldId id="477" r:id="rId16"/>
    <p:sldId id="488" r:id="rId17"/>
    <p:sldId id="478" r:id="rId18"/>
    <p:sldId id="480" r:id="rId19"/>
    <p:sldId id="479" r:id="rId20"/>
    <p:sldId id="489" r:id="rId21"/>
    <p:sldId id="493" r:id="rId22"/>
    <p:sldId id="490" r:id="rId23"/>
    <p:sldId id="492" r:id="rId24"/>
    <p:sldId id="481" r:id="rId25"/>
    <p:sldId id="494" r:id="rId26"/>
    <p:sldId id="482" r:id="rId27"/>
    <p:sldId id="483" r:id="rId28"/>
    <p:sldId id="491" r:id="rId29"/>
    <p:sldId id="484" r:id="rId30"/>
    <p:sldId id="485" r:id="rId31"/>
    <p:sldId id="486" r:id="rId32"/>
    <p:sldId id="487" r:id="rId33"/>
    <p:sldId id="474" r:id="rId34"/>
    <p:sldId id="472" r:id="rId35"/>
    <p:sldId id="464" r:id="rId36"/>
    <p:sldId id="463" r:id="rId37"/>
    <p:sldId id="458" r:id="rId38"/>
    <p:sldId id="455" r:id="rId39"/>
    <p:sldId id="459" r:id="rId40"/>
    <p:sldId id="457" r:id="rId41"/>
    <p:sldId id="456" r:id="rId42"/>
    <p:sldId id="460" r:id="rId43"/>
    <p:sldId id="461" r:id="rId44"/>
    <p:sldId id="462" r:id="rId45"/>
    <p:sldId id="449" r:id="rId46"/>
    <p:sldId id="450" r:id="rId47"/>
    <p:sldId id="451" r:id="rId48"/>
    <p:sldId id="453" r:id="rId49"/>
    <p:sldId id="454" r:id="rId50"/>
    <p:sldId id="447" r:id="rId51"/>
    <p:sldId id="448" r:id="rId52"/>
    <p:sldId id="452" r:id="rId53"/>
    <p:sldId id="49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310" dt="2024-03-19T03:23:07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76" autoAdjust="0"/>
  </p:normalViewPr>
  <p:slideViewPr>
    <p:cSldViewPr snapToGrid="0">
      <p:cViewPr varScale="1">
        <p:scale>
          <a:sx n="112" d="100"/>
          <a:sy n="11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3-19T03:23:07.254" v="3127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 ord">
        <pc:chgData name="Jha, Aryan Ritwajeet" userId="2aad577e-539b-449b-83a6-8d411f484b4d" providerId="ADAL" clId="{5C3DE4FC-7C02-45E8-A4E9-90D9E5AB7963}" dt="2024-03-19T02:57:02.723" v="3087"/>
        <pc:sldMkLst>
          <pc:docMk/>
          <pc:sldMk cId="353391433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mod">
        <pc:chgData name="Jha, Aryan Ritwajeet" userId="2aad577e-539b-449b-83a6-8d411f484b4d" providerId="ADAL" clId="{5C3DE4FC-7C02-45E8-A4E9-90D9E5AB7963}" dt="2024-03-19T03:20:28.586" v="3110" actId="2057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03:20:28.586" v="3110" actId="2057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19T02:56:22.676" v="3085" actId="20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02:55:17.938" v="3081" actId="2057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">
        <pc:chgData name="Jha, Aryan Ritwajeet" userId="2aad577e-539b-449b-83a6-8d411f484b4d" providerId="ADAL" clId="{5C3DE4FC-7C02-45E8-A4E9-90D9E5AB7963}" dt="2024-03-19T03:20:16.783" v="3105" actId="20577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03:20:16.783" v="3105" actId="2057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modSp add mod">
        <pc:chgData name="Jha, Aryan Ritwajeet" userId="2aad577e-539b-449b-83a6-8d411f484b4d" providerId="ADAL" clId="{5C3DE4FC-7C02-45E8-A4E9-90D9E5AB7963}" dt="2024-03-19T03:23:07.254" v="3127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03:20:52.909" v="3112" actId="2057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3:21:31.481" v="3114" actId="14826"/>
          <ac:picMkLst>
            <pc:docMk/>
            <pc:sldMk cId="2518024106" sldId="50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3:21:57.397" v="3117" actId="14826"/>
          <ac:picMkLst>
            <pc:docMk/>
            <pc:sldMk cId="2518024106" sldId="50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custSel addSld delSld modSld sldOrd">
      <pc:chgData name="Jha, Aryan Ritwajeet" userId="2aad577e-539b-449b-83a6-8d411f484b4d" providerId="ADAL" clId="{F9A49C3A-ABF0-42A7-ADEA-EAC5D79E6D94}" dt="2024-02-27T20:23:24.673" v="2279" actId="20577"/>
      <pc:docMkLst>
        <pc:docMk/>
      </pc:docMkLst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18-Mar-24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9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1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8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1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2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2.png"/><Relationship Id="rId7" Type="http://schemas.openxmlformats.org/officeDocument/2006/relationships/image" Target="../media/image2113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45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51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57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63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7" Type="http://schemas.openxmlformats.org/officeDocument/2006/relationships/image" Target="../media/image2112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1.png"/><Relationship Id="rId4" Type="http://schemas.openxmlformats.org/officeDocument/2006/relationships/image" Target="../media/image18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8.png"/><Relationship Id="rId4" Type="http://schemas.openxmlformats.org/officeDocument/2006/relationships/image" Target="../media/image3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211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54.png"/><Relationship Id="rId4" Type="http://schemas.openxmlformats.org/officeDocument/2006/relationships/image" Target="../media/image181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dirty="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Commentary on Solution Times:</a:t>
            </a:r>
          </a:p>
          <a:p>
            <a:r>
              <a:rPr lang="en-US" dirty="0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 dirty="0"/>
          </a:p>
          <a:p>
            <a:r>
              <a:rPr lang="en-US" dirty="0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[usman2022tpwrs]</a:t>
                </a:r>
              </a:p>
              <a:p>
                <a:endParaRPr lang="en-US" dirty="0"/>
              </a:p>
              <a:p>
                <a:r>
                  <a:rPr lang="en-US" b="1" dirty="0"/>
                  <a:t>Feasibility and Optimality of Solution</a:t>
                </a:r>
                <a:r>
                  <a:rPr lang="en-US" dirty="0"/>
                  <a:t>: </a:t>
                </a:r>
              </a:p>
              <a:p>
                <a:r>
                  <a:rPr lang="en-US" dirty="0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 dirty="0"/>
                  <a:t> bus system.</a:t>
                </a:r>
              </a:p>
              <a:p>
                <a:endParaRPr lang="en-US" dirty="0"/>
              </a:p>
              <a:p>
                <a:r>
                  <a:rPr lang="en-US" dirty="0"/>
                  <a:t>They solve the full horizon (day-ahead hourly) OPF MINLP OPF in </a:t>
                </a:r>
                <a:r>
                  <a:rPr lang="en-US" dirty="0" err="1"/>
                  <a:t>JuMP</a:t>
                </a:r>
                <a:r>
                  <a:rPr lang="en-US" dirty="0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Infeasibilities are detected based on box-constraints (line-limits breached, bus voltage limits breached, etc.).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[agrawal2022tpwrs]</a:t>
            </a:r>
          </a:p>
          <a:p>
            <a:endParaRPr lang="en-US" dirty="0"/>
          </a:p>
          <a:p>
            <a:r>
              <a:rPr lang="en-US" dirty="0"/>
              <a:t>Other authors, sometimes use a different solution paradigm, and compare it against MATLAB’s </a:t>
            </a:r>
            <a:r>
              <a:rPr lang="en-US" dirty="0" err="1"/>
              <a:t>fmincon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MPDOPF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8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1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 dirty="0"/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MPDOPF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6" y="1798217"/>
            <a:ext cx="5449060" cy="126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20025"/>
            <a:ext cx="4867954" cy="2303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04340"/>
            <a:ext cx="5087060" cy="125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7905" y="3120025"/>
            <a:ext cx="4229782" cy="1924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61" y="5385791"/>
            <a:ext cx="4826475" cy="139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19508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B4CC5D-84EB-AC6B-AD23-7CD408E5C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 dirty="0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 system, but I’ve validated for many other percentage penetrations too, for smaller time-steps. </a:t>
                </a:r>
              </a:p>
              <a:p>
                <a:endParaRPr lang="en-US" dirty="0"/>
              </a:p>
              <a:p>
                <a:r>
                  <a:rPr lang="en-US" dirty="0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GB Office PC.</a:t>
                </a:r>
              </a:p>
              <a:p>
                <a:r>
                  <a:rPr lang="en-US" dirty="0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increasing the GED penetration % increases the OPF solution time.</a:t>
                </a:r>
              </a:p>
              <a:p>
                <a:r>
                  <a:rPr lang="en-US" dirty="0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28DB-C5E1-82F0-BA02-6A30C1B8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 dirty="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02B1CD-27BB-14EC-AE58-716DAFD8A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 dirty="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34F464-278B-68B0-EC81-642BA914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1600" b="0" dirty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Doing: Extracting Results on an Hourly (Time-step) Basis, for hourly comparison against OpenDSS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dirty="0"/>
                  <a:t>MPDOPF Verification: </a:t>
                </a:r>
                <a:br>
                  <a:rPr lang="en-US" sz="3200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07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 dirty="0"/>
                  <a:t>MPDOPF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1383"/>
            <a:ext cx="4867954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2518024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setting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 bus-number curves in general).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I’m writing an OpenDSS validator function, which takes </a:t>
                </a:r>
                <a:r>
                  <a:rPr lang="en-US" dirty="0" err="1"/>
                  <a:t>busData</a:t>
                </a:r>
                <a:r>
                  <a:rPr lang="en-US" dirty="0"/>
                  <a:t>, </a:t>
                </a:r>
                <a:r>
                  <a:rPr lang="en-US" dirty="0" err="1"/>
                  <a:t>branchData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plots its </a:t>
                </a:r>
                <a:r>
                  <a:rPr lang="en-US" dirty="0" err="1"/>
                  <a:t>powerflow</a:t>
                </a:r>
                <a:r>
                  <a:rPr lang="en-US" dirty="0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 dirty="0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[nazir2018pscc] Nazir, N., &amp; </a:t>
            </a:r>
            <a:r>
              <a:rPr lang="en-US" dirty="0" err="1"/>
              <a:t>Almassalkhi</a:t>
            </a:r>
            <a:r>
              <a:rPr lang="en-US" dirty="0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dirty="0" err="1"/>
              <a:t>doi</a:t>
            </a:r>
            <a:r>
              <a:rPr lang="en-US" dirty="0"/>
              <a:t>: 10.23919/PSCC.2018.8442555</a:t>
            </a:r>
          </a:p>
          <a:p>
            <a:r>
              <a:rPr lang="en-US" dirty="0"/>
              <a:t>[nazir2020tpwrs] Nazir, N., </a:t>
            </a:r>
            <a:r>
              <a:rPr lang="en-US" dirty="0" err="1"/>
              <a:t>Racherla</a:t>
            </a:r>
            <a:r>
              <a:rPr lang="en-US" dirty="0"/>
              <a:t>, P., &amp; </a:t>
            </a:r>
            <a:r>
              <a:rPr lang="en-US" dirty="0" err="1"/>
              <a:t>Almassalkhi</a:t>
            </a:r>
            <a:r>
              <a:rPr lang="en-US" dirty="0"/>
              <a:t>, M. (2020). Optimal Multi-Period Dispatch of Distributed Energy Resources in Unbalanced Distribution Feeders. IEEE Trans. Power Syst., 35(4), 2683–2692. </a:t>
            </a:r>
            <a:r>
              <a:rPr lang="en-US" dirty="0" err="1"/>
              <a:t>doi</a:t>
            </a:r>
            <a:r>
              <a:rPr lang="en-US" dirty="0"/>
              <a:t>: 10.1109/TPWRS.2019.2963249</a:t>
            </a:r>
          </a:p>
          <a:p>
            <a:r>
              <a:rPr lang="en-US" dirty="0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dirty="0" err="1"/>
              <a:t>doi</a:t>
            </a:r>
            <a:r>
              <a:rPr lang="en-US" dirty="0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 dirty="0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 dirty="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 dirty="0"/>
                  <a:t> but not a way to know which nodes do they refer to in the real ‘centralized’ system.</a:t>
                </a:r>
              </a:p>
              <a:p>
                <a:r>
                  <a:rPr lang="en-US" sz="2000" dirty="0"/>
                  <a:t>I (manually) created a mapping between the two.</a:t>
                </a:r>
              </a:p>
              <a:p>
                <a:r>
                  <a:rPr lang="en-US" sz="2000" dirty="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[nazir2020tpwrs]</a:t>
            </a:r>
          </a:p>
          <a:p>
            <a:endParaRPr lang="en-US" dirty="0"/>
          </a:p>
          <a:p>
            <a:r>
              <a:rPr lang="en-US" b="1" dirty="0"/>
              <a:t>Feasibility of Solution</a:t>
            </a:r>
            <a:r>
              <a:rPr lang="en-US" dirty="0"/>
              <a:t>: Forward-Backward Sweep in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r>
              <a:rPr lang="en-US" dirty="0"/>
              <a:t>They check violation of node voltages between the simulation and the </a:t>
            </a:r>
            <a:r>
              <a:rPr lang="en-US" dirty="0" err="1"/>
              <a:t>GridLab</a:t>
            </a:r>
            <a:r>
              <a:rPr lang="en-US" dirty="0"/>
              <a:t>-D </a:t>
            </a:r>
            <a:r>
              <a:rPr lang="en-US" dirty="0" err="1"/>
              <a:t>powerflow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Optimality of Solution</a:t>
            </a:r>
            <a:r>
              <a:rPr lang="en-US" dirty="0"/>
              <a:t>:</a:t>
            </a:r>
          </a:p>
          <a:p>
            <a:r>
              <a:rPr lang="en-US" dirty="0"/>
              <a:t>The authors argue that a) computing (even for verifying) Multi-Period NL OPF can be computationally too expensive and b) the solution to a ‘</a:t>
            </a:r>
            <a:r>
              <a:rPr lang="en-US" b="1" dirty="0"/>
              <a:t>D</a:t>
            </a:r>
            <a:r>
              <a:rPr lang="en-US" dirty="0"/>
              <a:t>ecoupled’ </a:t>
            </a:r>
            <a:r>
              <a:rPr lang="en-US" b="1" dirty="0"/>
              <a:t>NL</a:t>
            </a:r>
            <a:r>
              <a:rPr lang="en-US" dirty="0"/>
              <a:t>-O</a:t>
            </a:r>
            <a:r>
              <a:rPr lang="en-US" b="1" dirty="0"/>
              <a:t>P</a:t>
            </a:r>
            <a:r>
              <a:rPr lang="en-US" dirty="0"/>
              <a:t>F (with battery set points already assigned by the Full Horizon </a:t>
            </a:r>
            <a:r>
              <a:rPr lang="en-US" b="1" dirty="0"/>
              <a:t>SOCP</a:t>
            </a:r>
            <a:r>
              <a:rPr lang="en-US" dirty="0"/>
              <a:t> OPF will provide an even lower optimal value compared to the Full Horizon </a:t>
            </a:r>
            <a:r>
              <a:rPr lang="en-US" b="1" dirty="0"/>
              <a:t>NLP</a:t>
            </a:r>
            <a:r>
              <a:rPr lang="en-US" dirty="0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[nazir2020tpwrs]</a:t>
                </a:r>
              </a:p>
              <a:p>
                <a:endParaRPr lang="en-US" dirty="0"/>
              </a:p>
              <a:p>
                <a:r>
                  <a:rPr lang="en-US" b="1" dirty="0"/>
                  <a:t>Optimality of Solution:</a:t>
                </a:r>
              </a:p>
              <a:p>
                <a:r>
                  <a:rPr lang="en-US" dirty="0"/>
                  <a:t>They formulate their optimality gap as a comparison between the SOCP optimal value and </a:t>
                </a:r>
                <a:r>
                  <a:rPr lang="en-US" b="1" dirty="0"/>
                  <a:t>Decoupled NLP </a:t>
                </a:r>
                <a:r>
                  <a:rPr lang="en-US" dirty="0"/>
                  <a:t>optimal value (9), for each time-step, and taking the maximum optimality gap to show as the result.</a:t>
                </a:r>
              </a:p>
              <a:p>
                <a:r>
                  <a:rPr lang="en-US" dirty="0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 dirty="0"/>
                  <a:t>. Violations against </a:t>
                </a:r>
                <a:r>
                  <a:rPr lang="en-US" dirty="0" err="1"/>
                  <a:t>GridLab</a:t>
                </a:r>
                <a:r>
                  <a:rPr lang="en-US" dirty="0"/>
                  <a:t>-D are </a:t>
                </a:r>
                <a:r>
                  <a:rPr lang="en-US" i="1" dirty="0"/>
                  <a:t>small</a:t>
                </a:r>
                <a:r>
                  <a:rPr lang="en-US" dirty="0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2645</Words>
  <Application>Microsoft Office PowerPoint</Application>
  <PresentationFormat>Widescreen</PresentationFormat>
  <Paragraphs>192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Aptos</vt:lpstr>
      <vt:lpstr>Arial</vt:lpstr>
      <vt:lpstr>Calibri</vt:lpstr>
      <vt:lpstr>Cambria Math</vt:lpstr>
      <vt:lpstr>Corbel</vt:lpstr>
      <vt:lpstr>1_Office Theme</vt:lpstr>
      <vt:lpstr>MPOPF Simulation and OpenDSS Validation</vt:lpstr>
      <vt:lpstr>MPDOPF Verification:  T=1, PV=10%, Batt=10%</vt:lpstr>
      <vt:lpstr>MPDOPF Verified for T=1, PV=10%, Batt=10%</vt:lpstr>
      <vt:lpstr>MPDOPF Verification:  T=1, PV=30%, Batt=30%</vt:lpstr>
      <vt:lpstr>MPDOPF Verified for T=1, PV=30%, Batt=30%</vt:lpstr>
      <vt:lpstr>Latest Slides End Here.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2024-03-19T03:23:21Z</dcterms:modified>
</cp:coreProperties>
</file>